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4" r:id="rId7"/>
    <p:sldId id="265" r:id="rId8"/>
    <p:sldId id="263" r:id="rId9"/>
    <p:sldId id="269" r:id="rId10"/>
    <p:sldId id="268" r:id="rId11"/>
    <p:sldId id="266" r:id="rId12"/>
    <p:sldId id="267" r:id="rId13"/>
    <p:sldId id="260" r:id="rId14"/>
    <p:sldId id="25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DD1AA-50A2-05D0-9B06-9D7B1F94E6FF}" v="180" dt="2024-07-02T00:04:55.037"/>
    <p1510:client id="{0FCFADB6-9DE8-149F-69E9-E7090C90D7AA}" v="21" dt="2024-07-02T02:50:18.253"/>
    <p1510:client id="{7EF836B3-6BB2-A0CF-C5B4-9B1F416006C2}" v="53" dt="2024-07-03T23:54:15.142"/>
    <p1510:client id="{8D0E8AD3-9C4C-7A5A-15F4-139B1907D5D2}" v="172" dt="2024-07-03T00:34:33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Week 4 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Alessio I., Gursimran K.</a:t>
            </a: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7758CE72-D7BA-988C-36F3-AE497005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5" y="2605768"/>
            <a:ext cx="4229101" cy="1797277"/>
          </a:xfrm>
        </p:spPr>
        <p:txBody>
          <a:bodyPr>
            <a:normAutofit fontScale="90000"/>
          </a:bodyPr>
          <a:lstStyle/>
          <a:p>
            <a:r>
              <a:rPr lang="en-US" dirty="0"/>
              <a:t>Distance between neutron and closest gamma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53F4C-87B9-1197-7F11-06FCB0F0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3" y="568"/>
            <a:ext cx="6241144" cy="3264578"/>
          </a:xfrm>
          <a:prstGeom prst="rect">
            <a:avLst/>
          </a:prstGeom>
        </p:spPr>
      </p:pic>
      <p:pic>
        <p:nvPicPr>
          <p:cNvPr id="6" name="Picture 5" descr="A graph of a graph showing a number of particles&#10;&#10;Description automatically generated">
            <a:extLst>
              <a:ext uri="{FF2B5EF4-FFF2-40B4-BE49-F238E27FC236}">
                <a16:creationId xmlns:a16="http://schemas.microsoft.com/office/drawing/2014/main" id="{BE0A625F-3F74-B413-7371-C241A032B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14" y="3266282"/>
            <a:ext cx="6241143" cy="32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8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5" y="2605768"/>
            <a:ext cx="4383315" cy="1797277"/>
          </a:xfrm>
        </p:spPr>
        <p:txBody>
          <a:bodyPr>
            <a:normAutofit fontScale="90000"/>
          </a:bodyPr>
          <a:lstStyle/>
          <a:p>
            <a:r>
              <a:rPr lang="en-US" dirty="0"/>
              <a:t>Closest distance of neutron to a gamma vs Lambda momentum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7A6AE-144C-8B12-3760-5EE4A0A1C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57" y="568"/>
            <a:ext cx="6540501" cy="3427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8689A-3521-F511-8295-14B42365D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356" y="3429568"/>
            <a:ext cx="6540501" cy="3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7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5" y="2605768"/>
            <a:ext cx="4383315" cy="1797277"/>
          </a:xfrm>
        </p:spPr>
        <p:txBody>
          <a:bodyPr>
            <a:normAutofit fontScale="90000"/>
          </a:bodyPr>
          <a:lstStyle/>
          <a:p>
            <a:r>
              <a:rPr lang="en-US" dirty="0"/>
              <a:t>Closest distance of neutron to a gamma vs Lambda decay position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3" name="Picture 2" descr="A blue and white gradient with white dots&#10;&#10;Description automatically generated">
            <a:extLst>
              <a:ext uri="{FF2B5EF4-FFF2-40B4-BE49-F238E27FC236}">
                <a16:creationId xmlns:a16="http://schemas.microsoft.com/office/drawing/2014/main" id="{9735413B-31DC-2B10-5FFF-7E82848C6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14" y="568"/>
            <a:ext cx="6440716" cy="3418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39C34-6E83-C055-CF6E-11F251E77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14" y="3429568"/>
            <a:ext cx="6440715" cy="33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8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Notes and 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4E3DE-6C22-2640-1825-8D2E3A65A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New version of Firebird to be posted soon, plots of the showers coming soon</a:t>
            </a:r>
          </a:p>
          <a:p>
            <a:r>
              <a:rPr lang="en-US" dirty="0"/>
              <a:t>Ongoing work to understand how the edm4hep files provide hit contributions, we do not yet completely understand how this information is stored (this will be vital for clustering)</a:t>
            </a:r>
          </a:p>
          <a:p>
            <a:r>
              <a:rPr lang="en-US" dirty="0"/>
              <a:t>Work has begun on clustering </a:t>
            </a:r>
            <a:r>
              <a:rPr lang="en-US" dirty="0" err="1"/>
              <a:t>Ecal</a:t>
            </a:r>
            <a:r>
              <a:rPr lang="en-US" dirty="0"/>
              <a:t> and </a:t>
            </a:r>
            <a:r>
              <a:rPr lang="en-US" dirty="0" err="1"/>
              <a:t>Hcal</a:t>
            </a:r>
            <a:r>
              <a:rPr lang="en-US" dirty="0"/>
              <a:t> hits, one focus is unsupervised NN and another is a layer-by-layer, energy density clustering</a:t>
            </a:r>
          </a:p>
          <a:p>
            <a:r>
              <a:rPr lang="en-US" dirty="0"/>
              <a:t>Clustering algorithm also needs a PID algorithm (Potentially very simple)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49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TPC Construction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4E3DE-6C22-2640-1825-8D2E3A65A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GEM and alpha source was placed into TPC and top was sealed</a:t>
            </a:r>
          </a:p>
          <a:p>
            <a:r>
              <a:rPr lang="en-US" dirty="0"/>
              <a:t>Double checked that field and GEM HV had correct resistances to GND, attached pre-amplification circuit to signal</a:t>
            </a:r>
          </a:p>
          <a:p>
            <a:r>
              <a:rPr lang="en-US" dirty="0"/>
              <a:t>Set up CAEN power supply for field voltage (-1000V) and GEM voltage (1320V)</a:t>
            </a:r>
          </a:p>
          <a:p>
            <a:r>
              <a:rPr lang="en-US" dirty="0"/>
              <a:t>Attached output to oscilloscope, observed "signal" in N2 indicating sparks</a:t>
            </a:r>
          </a:p>
          <a:p>
            <a:r>
              <a:rPr lang="en-US" dirty="0"/>
              <a:t>Continued seeing false signal with P10</a:t>
            </a:r>
          </a:p>
          <a:p>
            <a:r>
              <a:rPr lang="en-US" dirty="0"/>
              <a:t>Turned gas off and opened up TPC to retape circuit board and other parts</a:t>
            </a:r>
          </a:p>
          <a:p>
            <a:r>
              <a:rPr lang="en-US" dirty="0"/>
              <a:t>Continued to see false signal</a:t>
            </a:r>
          </a:p>
          <a:p>
            <a:endParaRPr lang="en-US" dirty="0"/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TPC Photos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3" name="Picture 2" descr="A machine on a yellow surface&#10;&#10;Description automatically generated">
            <a:extLst>
              <a:ext uri="{FF2B5EF4-FFF2-40B4-BE49-F238E27FC236}">
                <a16:creationId xmlns:a16="http://schemas.microsoft.com/office/drawing/2014/main" id="{C224881A-5BE5-FC59-D78E-286E072C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97743"/>
            <a:ext cx="4724401" cy="3543300"/>
          </a:xfrm>
          <a:prstGeom prst="rect">
            <a:avLst/>
          </a:prstGeom>
        </p:spPr>
      </p:pic>
      <p:pic>
        <p:nvPicPr>
          <p:cNvPr id="4" name="Picture 3" descr="A machine with wires and tubes&#10;&#10;Description automatically generated">
            <a:extLst>
              <a:ext uri="{FF2B5EF4-FFF2-40B4-BE49-F238E27FC236}">
                <a16:creationId xmlns:a16="http://schemas.microsoft.com/office/drawing/2014/main" id="{14EEEB2E-9483-EF43-AE90-1B5A349D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1" y="1814"/>
            <a:ext cx="4479471" cy="3307443"/>
          </a:xfrm>
          <a:prstGeom prst="rect">
            <a:avLst/>
          </a:prstGeom>
        </p:spPr>
      </p:pic>
      <p:pic>
        <p:nvPicPr>
          <p:cNvPr id="5" name="Picture 4" descr="A close up of a machine&#10;&#10;Description automatically generated">
            <a:extLst>
              <a:ext uri="{FF2B5EF4-FFF2-40B4-BE49-F238E27FC236}">
                <a16:creationId xmlns:a16="http://schemas.microsoft.com/office/drawing/2014/main" id="{7AD58EB8-B59F-83ED-2EC0-DC1A3A8BA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158" y="3430813"/>
            <a:ext cx="4479471" cy="34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34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 this coming 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4E3DE-6C22-2640-1825-8D2E3A65A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Generate and analyze lambda data with various angles with the aim to determine what the acceptance for non-zero angles is</a:t>
            </a:r>
          </a:p>
          <a:p>
            <a:r>
              <a:rPr lang="en-US" dirty="0"/>
              <a:t>Show showers in ZDC with/without WSi using Firebird</a:t>
            </a:r>
          </a:p>
          <a:p>
            <a:r>
              <a:rPr lang="en-US" dirty="0"/>
              <a:t>Start data processing and start testing clustering algorithms</a:t>
            </a:r>
          </a:p>
          <a:p>
            <a:r>
              <a:rPr lang="en-US" dirty="0"/>
              <a:t>Continue debugging TPC</a:t>
            </a:r>
          </a:p>
          <a:p>
            <a:r>
              <a:rPr lang="en-US" dirty="0"/>
              <a:t>Set up TPC DAQ (if possible), start taking data with oscilloscope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9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Plots 1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6" name="Picture 5" descr="A blue and white gradient&#10;&#10;Description automatically generated">
            <a:extLst>
              <a:ext uri="{FF2B5EF4-FFF2-40B4-BE49-F238E27FC236}">
                <a16:creationId xmlns:a16="http://schemas.microsoft.com/office/drawing/2014/main" id="{00AB93A8-873D-6B34-5E09-3AE0A0B93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569"/>
            <a:ext cx="6576786" cy="3427864"/>
          </a:xfrm>
          <a:prstGeom prst="rect">
            <a:avLst/>
          </a:prstGeom>
        </p:spPr>
      </p:pic>
      <p:pic>
        <p:nvPicPr>
          <p:cNvPr id="8" name="Picture 7" descr="A blue and yellow gradient&#10;&#10;Description automatically generated">
            <a:extLst>
              <a:ext uri="{FF2B5EF4-FFF2-40B4-BE49-F238E27FC236}">
                <a16:creationId xmlns:a16="http://schemas.microsoft.com/office/drawing/2014/main" id="{7D49D665-1D74-0465-5628-9A55DACFC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68"/>
            <a:ext cx="6576786" cy="3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 Acceptance and Efficiency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4E3DE-6C22-2640-1825-8D2E3A65A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Lambda particle gun from origin, 25mrad, 0 to 270 GeV lambda momentum, current ZDC design, 140k events (before cuts)</a:t>
            </a:r>
          </a:p>
          <a:p>
            <a:r>
              <a:rPr lang="en-US" dirty="0"/>
              <a:t>Goal is to find what are the characteristics of events which the ZDC could potentially reconstruct</a:t>
            </a:r>
          </a:p>
          <a:p>
            <a:r>
              <a:rPr lang="en-US" dirty="0"/>
              <a:t>Two parameters: Lambda momentum, Lambda decay distance</a:t>
            </a:r>
          </a:p>
          <a:p>
            <a:r>
              <a:rPr lang="en-US" dirty="0"/>
              <a:t>Determined candidate events by checking if neutron and 2 gamma land in </a:t>
            </a:r>
            <a:r>
              <a:rPr lang="en-US" dirty="0" err="1"/>
              <a:t>Ecal</a:t>
            </a:r>
            <a:r>
              <a:rPr lang="en-US" dirty="0"/>
              <a:t> (determined by using MC truth momentum vectors and decay vertex)</a:t>
            </a:r>
          </a:p>
          <a:p>
            <a:r>
              <a:rPr lang="en-US" dirty="0"/>
              <a:t>Additional cuts remove beam pipe collision events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5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5" y="2605768"/>
            <a:ext cx="3067958" cy="1643063"/>
          </a:xfrm>
        </p:spPr>
        <p:txBody>
          <a:bodyPr>
            <a:normAutofit fontScale="90000"/>
          </a:bodyPr>
          <a:lstStyle/>
          <a:p>
            <a:r>
              <a:rPr lang="en-US" dirty="0"/>
              <a:t>Momentum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4E3DE-6C22-2640-1825-8D2E3A65A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4" name="Picture 3" descr="A graph showing a number of bars&#10;&#10;Description automatically generated">
            <a:extLst>
              <a:ext uri="{FF2B5EF4-FFF2-40B4-BE49-F238E27FC236}">
                <a16:creationId xmlns:a16="http://schemas.microsoft.com/office/drawing/2014/main" id="{CA394214-66C4-D606-71D9-6364DFA6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200139"/>
            <a:ext cx="5696859" cy="3019649"/>
          </a:xfrm>
          <a:prstGeom prst="rect">
            <a:avLst/>
          </a:prstGeom>
        </p:spPr>
      </p:pic>
      <p:pic>
        <p:nvPicPr>
          <p:cNvPr id="5" name="Picture 4" descr="A graph showing a number of particles&#10;&#10;Description automatically generated">
            <a:extLst>
              <a:ext uri="{FF2B5EF4-FFF2-40B4-BE49-F238E27FC236}">
                <a16:creationId xmlns:a16="http://schemas.microsoft.com/office/drawing/2014/main" id="{1D2D9E62-26C2-E713-00A1-6FA591586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98" y="3429567"/>
            <a:ext cx="5696859" cy="30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3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5" y="2605768"/>
            <a:ext cx="3829958" cy="1797277"/>
          </a:xfrm>
        </p:spPr>
        <p:txBody>
          <a:bodyPr>
            <a:normAutofit/>
          </a:bodyPr>
          <a:lstStyle/>
          <a:p>
            <a:r>
              <a:rPr lang="en-US" dirty="0"/>
              <a:t>Decay positions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9" name="Picture 8" descr="A graph of a distribution of decay length&#10;&#10;Description automatically generated">
            <a:extLst>
              <a:ext uri="{FF2B5EF4-FFF2-40B4-BE49-F238E27FC236}">
                <a16:creationId xmlns:a16="http://schemas.microsoft.com/office/drawing/2014/main" id="{A5E15B3A-6865-AFC6-BEF0-3F0BB9725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86" y="568"/>
            <a:ext cx="5832929" cy="3065007"/>
          </a:xfrm>
          <a:prstGeom prst="rect">
            <a:avLst/>
          </a:prstGeom>
        </p:spPr>
      </p:pic>
      <p:pic>
        <p:nvPicPr>
          <p:cNvPr id="10" name="Picture 9" descr="A graph of a decay length of all particles&#10;&#10;Description automatically generated">
            <a:extLst>
              <a:ext uri="{FF2B5EF4-FFF2-40B4-BE49-F238E27FC236}">
                <a16:creationId xmlns:a16="http://schemas.microsoft.com/office/drawing/2014/main" id="{8AE0E189-8EAC-9B12-3008-0843DFF2F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285" y="3402353"/>
            <a:ext cx="5832930" cy="30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5" y="2605768"/>
            <a:ext cx="3403601" cy="1797277"/>
          </a:xfrm>
        </p:spPr>
        <p:txBody>
          <a:bodyPr>
            <a:normAutofit/>
          </a:bodyPr>
          <a:lstStyle/>
          <a:p>
            <a:r>
              <a:rPr lang="en-US" dirty="0"/>
              <a:t>Efficiency Plot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B08D097B-06BF-9AEB-3F2B-2ACA994D6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213" y="1379425"/>
            <a:ext cx="8481787" cy="44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8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5" y="2605768"/>
            <a:ext cx="4229101" cy="1797277"/>
          </a:xfrm>
        </p:spPr>
        <p:txBody>
          <a:bodyPr>
            <a:normAutofit/>
          </a:bodyPr>
          <a:lstStyle/>
          <a:p>
            <a:r>
              <a:rPr lang="en-US" dirty="0"/>
              <a:t>Neutron momentum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5" name="Picture 4" descr="A graph of a distribution of neutron momentum&#10;&#10;Description automatically generated">
            <a:extLst>
              <a:ext uri="{FF2B5EF4-FFF2-40B4-BE49-F238E27FC236}">
                <a16:creationId xmlns:a16="http://schemas.microsoft.com/office/drawing/2014/main" id="{9AF45A5F-1437-D0C8-E58A-F268356DF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785" y="568"/>
            <a:ext cx="6495144" cy="3427864"/>
          </a:xfrm>
          <a:prstGeom prst="rect">
            <a:avLst/>
          </a:prstGeom>
        </p:spPr>
      </p:pic>
      <p:pic>
        <p:nvPicPr>
          <p:cNvPr id="6" name="Picture 5" descr="A graph of a number of particles&#10;&#10;Description automatically generated">
            <a:extLst>
              <a:ext uri="{FF2B5EF4-FFF2-40B4-BE49-F238E27FC236}">
                <a16:creationId xmlns:a16="http://schemas.microsoft.com/office/drawing/2014/main" id="{C4FCC3D1-79C8-C316-24F0-1C0F390D7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786" y="3429568"/>
            <a:ext cx="6495143" cy="34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2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5" y="2605768"/>
            <a:ext cx="4229101" cy="1797277"/>
          </a:xfrm>
        </p:spPr>
        <p:txBody>
          <a:bodyPr>
            <a:normAutofit/>
          </a:bodyPr>
          <a:lstStyle/>
          <a:p>
            <a:r>
              <a:rPr lang="en-US" dirty="0"/>
              <a:t>Pi0 momentum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3" name="Picture 2" descr="A graph of a distribution of momentum&#10;&#10;Description automatically generated">
            <a:extLst>
              <a:ext uri="{FF2B5EF4-FFF2-40B4-BE49-F238E27FC236}">
                <a16:creationId xmlns:a16="http://schemas.microsoft.com/office/drawing/2014/main" id="{41DDE640-E9F8-C752-8FCD-6535FC9A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141" y="567"/>
            <a:ext cx="6413502" cy="3355293"/>
          </a:xfrm>
          <a:prstGeom prst="rect">
            <a:avLst/>
          </a:prstGeom>
        </p:spPr>
      </p:pic>
      <p:pic>
        <p:nvPicPr>
          <p:cNvPr id="4" name="Picture 3" descr="A graph of a number of particles&#10;&#10;Description automatically generated">
            <a:extLst>
              <a:ext uri="{FF2B5EF4-FFF2-40B4-BE49-F238E27FC236}">
                <a16:creationId xmlns:a16="http://schemas.microsoft.com/office/drawing/2014/main" id="{6A2E7296-8D31-7D43-E06F-A40B240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42" y="3320711"/>
            <a:ext cx="6413501" cy="33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5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5" y="2605768"/>
            <a:ext cx="4229101" cy="1797277"/>
          </a:xfrm>
        </p:spPr>
        <p:txBody>
          <a:bodyPr>
            <a:normAutofit fontScale="90000"/>
          </a:bodyPr>
          <a:lstStyle/>
          <a:p>
            <a:r>
              <a:rPr lang="en-US" dirty="0"/>
              <a:t>Neutron angle from Lambda direction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698076-A5D0-4FC8-EA75-27CCF43D6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0" y="568"/>
            <a:ext cx="6495144" cy="3427864"/>
          </a:xfrm>
          <a:prstGeom prst="rect">
            <a:avLst/>
          </a:prstGeom>
        </p:spPr>
      </p:pic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7206A281-045E-377F-81C8-B04F6B932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72" y="3429568"/>
            <a:ext cx="6495142" cy="332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03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5C6C-E6E0-9D88-CEA2-0555B270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5" y="2605768"/>
            <a:ext cx="4229101" cy="1797277"/>
          </a:xfrm>
        </p:spPr>
        <p:txBody>
          <a:bodyPr>
            <a:normAutofit fontScale="90000"/>
          </a:bodyPr>
          <a:lstStyle/>
          <a:p>
            <a:r>
              <a:rPr lang="en-US" dirty="0"/>
              <a:t>Neutron angle from Lambda direction, function of Lambda momentum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94BD0CC-4047-3BB6-8092-03BD519B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8" y="6263141"/>
            <a:ext cx="135255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F478C-A4AA-E8BF-636D-1A00E801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5" y="9640"/>
            <a:ext cx="6440713" cy="341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10A8D-36DB-3A8C-0582-3F8EAC5BA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14" y="3429568"/>
            <a:ext cx="6440715" cy="33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09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Week 4 Review</vt:lpstr>
      <vt:lpstr>Lambda Acceptance and Efficiency Study</vt:lpstr>
      <vt:lpstr>Momentum Distributions</vt:lpstr>
      <vt:lpstr>Decay positions</vt:lpstr>
      <vt:lpstr>Efficiency Plot</vt:lpstr>
      <vt:lpstr>Neutron momentum</vt:lpstr>
      <vt:lpstr>Pi0 momentum</vt:lpstr>
      <vt:lpstr>Neutron angle from Lambda direction</vt:lpstr>
      <vt:lpstr>Neutron angle from Lambda direction, function of Lambda momentum</vt:lpstr>
      <vt:lpstr>Distance between neutron and closest gamma</vt:lpstr>
      <vt:lpstr>Closest distance of neutron to a gamma vs Lambda momentum</vt:lpstr>
      <vt:lpstr>Closest distance of neutron to a gamma vs Lambda decay position</vt:lpstr>
      <vt:lpstr>Additional Notes and Updates</vt:lpstr>
      <vt:lpstr>TPC Construction and testing</vt:lpstr>
      <vt:lpstr>TPC Photos</vt:lpstr>
      <vt:lpstr>Goals for this coming week</vt:lpstr>
      <vt:lpstr>Extra Plots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398</cp:revision>
  <dcterms:created xsi:type="dcterms:W3CDTF">2024-06-28T01:15:01Z</dcterms:created>
  <dcterms:modified xsi:type="dcterms:W3CDTF">2024-07-07T09:52:14Z</dcterms:modified>
</cp:coreProperties>
</file>